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notesMasterIdLst>
    <p:notesMasterId r:id="rId23"/>
  </p:notesMasterIdLst>
  <p:sldIdLst>
    <p:sldId id="256" r:id="rId5"/>
    <p:sldId id="258" r:id="rId6"/>
    <p:sldId id="282" r:id="rId7"/>
    <p:sldId id="257" r:id="rId8"/>
    <p:sldId id="287" r:id="rId9"/>
    <p:sldId id="260" r:id="rId10"/>
    <p:sldId id="261" r:id="rId11"/>
    <p:sldId id="264" r:id="rId12"/>
    <p:sldId id="262" r:id="rId13"/>
    <p:sldId id="267" r:id="rId14"/>
    <p:sldId id="271" r:id="rId15"/>
    <p:sldId id="273" r:id="rId16"/>
    <p:sldId id="275" r:id="rId17"/>
    <p:sldId id="276" r:id="rId18"/>
    <p:sldId id="278" r:id="rId19"/>
    <p:sldId id="279" r:id="rId20"/>
    <p:sldId id="280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D304"/>
    <a:srgbClr val="EEB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BD923-6B9A-4022-B261-C72D0074B30E}" type="datetimeFigureOut">
              <a:rPr lang="ru-RU" smtClean="0"/>
              <a:pPr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EA89B-C5B3-4CFD-8DDC-B132FDEC75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438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EA89B-C5B3-4CFD-8DDC-B132FDEC75E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4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CDEA-2FB8-413D-8211-3453EB5D7328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557B-9E88-41BA-BEB1-68DA6F33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F271-6A87-4152-96C8-2084281A015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78FF-2739-46D6-B3BF-57C74BA2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EAC2-FAEE-4B3B-81DA-67E145C2587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7B49-9B0E-4EF5-9875-D3CBB4CE5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8F14-4723-45CF-A556-5F17EAE335C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7912-6675-46A0-B5C8-6E199D142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5762-7046-46F8-92E4-37603B4038F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30CD-7292-4281-AD1B-B5E6D54C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6577-2C78-4082-9C3D-87EC253549A8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4345-6AEA-48AA-A779-6A163EDD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26BB-7684-45BE-BE04-582712737C5A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6D61-63D5-4848-A1BB-E87C88B5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971-58EE-4ABA-8E73-D2D5E460479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C344-094B-4EB8-B9D2-0DD2F854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45B-712B-461C-A14F-19B3716AD61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9C62-1BB9-469F-9ABB-39E58739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6FE2-6E22-45F3-945B-0EBFA143C2A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0ED0-8310-4138-98B5-C691E6FE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44C7-D920-4FCA-9BF5-EFFE556F34D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0B04-D5BB-49EC-BB63-700306FD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9BE4-7F25-439A-B2A6-B725AFB924B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83CB-D4F4-44F3-A4C2-C5326238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3E17-7C73-40AB-A618-0FA1726777D9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B495-0382-48A9-9783-F35BDFC7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C5FE-ACC0-40BE-AA1A-AFD988F7DF1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F076-4F35-47F9-B06E-40EE78AA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AAB3-EDA9-46BB-B4AB-BC8432A5892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2C3-6B36-4B3D-AEA4-A34C43F6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2843-D868-4239-9777-139B62C5C7C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6515-A358-4841-B644-7E4774D9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70EF-A365-488A-9462-2E4C44DDBC15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ADC1-3D0B-4D34-AB17-93721027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5EBE-6EC9-4C58-96C4-51222C0C18F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3CB2-0116-4D2B-B1B9-BB87A5462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3244-1BDF-4E0B-8BC4-6E776FA9E42E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327B-45B1-434D-A2D4-63A51B414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F12F-9B47-49E9-879A-B8A73A2CCC4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063-287A-4B33-9AB8-78BB8338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03D6-1F77-4AD8-A8CF-3EFA3EB423C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1E4B-1F35-4464-8827-C4B349FB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5271-CCC3-4498-A499-CC4845BB20C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9B45-F1BB-46E7-9B65-1928AF75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4251-FD59-4270-9B29-1AE5828791FE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A069-98C1-42CC-8B96-21A165B7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7BFC-6FC9-4185-A7D5-837148CD09C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5FAB-1FA9-4D27-8916-4891A724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A8E2-CB11-451C-B015-A9D09B98E752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D84A-B58F-4C77-8BDB-63D7B4A01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13E2-C224-46BA-8837-175C4D3EEBA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C810-EA14-4870-90B7-027EB7D17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486F-4580-4900-9DCF-575DA7F1815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1F26-4BC4-4756-B9A0-54483671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6EF8-7A70-4852-B3A4-8B22D37D8C3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9B7C-6C3C-4E93-BD93-B57CB43C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4B3D-EA39-456B-870E-C94B01307B2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C8A0-102C-473B-8B4B-2E05062C4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7EA0-6939-475F-8AD3-C6AB05EA743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2AE-F8CD-4F2A-B87A-AFE5A69E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1BCF-32E7-4040-9EDF-7815083B8A4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1DF7-4908-462A-9C44-E87B2A0D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D0A8-662B-44FB-A0BB-EBBEF5D3C179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2DB-2B69-402C-8C89-535FD8AA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E744-36B7-4947-9EF0-9181A37F924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C182-4C11-4E25-B719-40797DC60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A423-4F35-44D0-A92E-B54EA0C63C82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228E-AABD-46C1-A39E-19F80438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5258-EE0A-463E-9187-D9029BF88B6D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2A58-712B-4085-8169-E95697302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7E4E-BB5C-4492-AE4B-9DF18551159D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622C-5789-429E-84DC-FDC298CA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FF8A-4250-4579-9B02-37A22229C528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36AE-556B-44F6-B920-CA91FE3B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C5FF-2A8C-468C-90F8-92C91A0814A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64A0-44AB-456F-B2F1-49FE2E143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67F1-F136-4202-BAA2-E7F96922C60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94BA-53AF-4813-B4BC-68E02E27F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6F1-7821-488B-9F91-ADCE5F8B82B8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C835-E17C-4439-94F1-24E33AF6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F882-DD94-4140-BDDE-D81DD06DE039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5F39-6A2A-4CD2-9CFA-B0EF6A2CC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5EFC-C441-4081-B724-D1F4380E1EA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9B63-BE02-4982-8EAD-FD43D22C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A0E2-8B6E-4874-AEBB-079777434B90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9B88-FD51-4395-9C66-78BB6508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FC1A-27D8-4B12-ADD4-49340C62FFC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FEA-B545-4CDC-80C8-F536816B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8967E-B508-424B-B706-36862F82C93C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EDAAD-5B1C-4923-92D3-A093983A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BBB6A6-FA6B-46AE-BDDD-234716D6F4B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DA0462-54C8-42F8-9A74-1CF273DE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A286C91-D21A-4FD1-B1D9-04196AC972F2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0379FB-73AC-4552-8E43-A5148838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9F45EC-8578-45DA-91A5-EB586A2B5C84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B417C3-0CC3-4641-9F63-5395AB1BB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2467" name="Рисунок 4"/>
          <p:cNvPicPr preferRelativeResize="0"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2305050"/>
            <a:ext cx="91360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Туберкулез в юношеском возрасте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Кто может заболеть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2712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628775"/>
            <a:ext cx="5113337" cy="5113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</a:t>
            </a:r>
            <a:r>
              <a:rPr lang="ru-RU" sz="2400" dirty="0">
                <a:latin typeface="Book Antiqua" pitchFamily="18" charset="0"/>
              </a:rPr>
              <a:t>Туберкулез поражает людей независимо от их социального статуса.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Заболевает активным туберкулезом в среднем 1 из 10 человек, инфицированных микобактериями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Здоровая иммунная система человека успешно контролирует эту инфекцию.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Однако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при ослаблении иммунитета</a:t>
            </a:r>
            <a:r>
              <a:rPr lang="ru-RU" sz="2400" dirty="0">
                <a:latin typeface="Book Antiqua" pitchFamily="18" charset="0"/>
              </a:rPr>
              <a:t> развивается заболевание – активная форма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5963" y="1365250"/>
            <a:ext cx="7624762" cy="489585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6913" y="1365250"/>
            <a:ext cx="762635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3250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787" name="Прямоугольник 6"/>
            <p:cNvSpPr>
              <a:spLocks noChangeArrowheads="1"/>
            </p:cNvSpPr>
            <p:nvPr/>
          </p:nvSpPr>
          <p:spPr bwMode="auto">
            <a:xfrm>
              <a:off x="222490" y="482769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обнаружить туберкулез?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5788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4356100" y="1582738"/>
            <a:ext cx="4514850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Для выявления туберкулеза легких применяется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флюорография.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Рекомендуется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проходить это обследование.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Для своевременного выявления инфицирования туберкулезом всем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детям</a:t>
            </a:r>
            <a:r>
              <a:rPr lang="ru-RU" sz="2400" dirty="0">
                <a:latin typeface="Book Antiqua" pitchFamily="18" charset="0"/>
              </a:rPr>
              <a:t>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подросткам</a:t>
            </a:r>
            <a:r>
              <a:rPr lang="ru-RU" sz="2400" dirty="0">
                <a:latin typeface="Book Antiqua" pitchFamily="18" charset="0"/>
              </a:rPr>
              <a:t>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проводится туберкулиновая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проба Манту</a:t>
            </a:r>
            <a:r>
              <a:rPr lang="ru-RU" sz="2400" dirty="0">
                <a:latin typeface="Book Antiqu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649413"/>
            <a:ext cx="39576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38" y="1666875"/>
            <a:ext cx="39782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73016"/>
            <a:ext cx="39544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85752" y="1234951"/>
            <a:ext cx="8777287" cy="197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Диагноз туберкулеза могут подтвердить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исследования мокроты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как самый прямой и быстрый способ диагностики туберкулеза, а также  анализы мочи, кала на туберкулезные палочки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 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303602"/>
            <a:ext cx="3059832" cy="18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809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6810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317790" y="1525588"/>
            <a:ext cx="4392612" cy="519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Больной туберкулезом легких человек является источником инфекции, пока не начнет интенсивное лечение. 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833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7834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55588" y="2351088"/>
            <a:ext cx="4392612" cy="309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Через 2-3 месяца после начала лечения опасность инфицирования окружающих снижается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Группа 3"/>
          <p:cNvGrpSpPr>
            <a:grpSpLocks/>
          </p:cNvGrpSpPr>
          <p:nvPr/>
        </p:nvGrpSpPr>
        <p:grpSpPr bwMode="auto">
          <a:xfrm>
            <a:off x="142875" y="34925"/>
            <a:ext cx="9053513" cy="1449388"/>
            <a:chOff x="143603" y="35150"/>
            <a:chExt cx="9052477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80112" y="260613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80112" y="1484784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879" name="Прямоугольник 6"/>
            <p:cNvSpPr>
              <a:spLocks noChangeArrowheads="1"/>
            </p:cNvSpPr>
            <p:nvPr/>
          </p:nvSpPr>
          <p:spPr bwMode="auto">
            <a:xfrm>
              <a:off x="143603" y="446523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уберечься от заболевания?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9880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71463" y="1700213"/>
            <a:ext cx="8529637" cy="381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Снизить риск заболевания туберкулезом ребенка можно проведением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вакцинации 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, которая проводится бесплатно всем детям в роддоме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 3-х суток жизни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(при отсутствии медицинских противопоказаний).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Повторные прививки –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ревакцинация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 –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 7 лет и 14 лет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79875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4868863"/>
            <a:ext cx="2952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513" y="4924425"/>
            <a:ext cx="31083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1252" y="188640"/>
            <a:ext cx="8229600" cy="291545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ПОМНИТЕ: </a:t>
            </a:r>
            <a:r>
              <a:rPr lang="ru-RU" sz="4000" dirty="0">
                <a:latin typeface="Book Antiqua" pitchFamily="18" charset="0"/>
              </a:rPr>
              <a:t>Чтобы не заболеть туберкулезом, человеку необходим крепкий </a:t>
            </a:r>
            <a:r>
              <a:rPr lang="ru-RU" sz="4000" dirty="0" smtClean="0">
                <a:latin typeface="Book Antiqua" pitchFamily="18" charset="0"/>
              </a:rPr>
              <a:t>иммунитет!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0898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73501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949060" y="2852936"/>
            <a:ext cx="1263085" cy="3407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413" y="2708275"/>
            <a:ext cx="1008062" cy="3551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902" name="TextBox 4"/>
          <p:cNvSpPr txBox="1">
            <a:spLocks noChangeArrowheads="1"/>
          </p:cNvSpPr>
          <p:nvPr/>
        </p:nvSpPr>
        <p:spPr bwMode="auto">
          <a:xfrm>
            <a:off x="2060575" y="6280150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4500563" y="2525713"/>
            <a:ext cx="45196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КУРЕНИЕ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АЛКОГОЛИЗМ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УПОТРЕБЛЕНИЕ НАРКОТИКОВ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СТРЕССЫ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НЕСБАЛАНСИРОВАННОЕ ПИТАНИЕ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МАЛОПОДВИЖНЫЙ ОБРАЗ ЖИЗНИ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ДИАБЕТ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ЯЗВЕННАЯ БОЛЕЗНЬ ЖЕЛУДКА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ВИЧ - ИНФЕКЦИЯ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5732463"/>
            <a:ext cx="1008062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37214"/>
            <a:ext cx="4536504" cy="5555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ВАЖНО: </a:t>
            </a:r>
            <a:endParaRPr lang="ru-RU" sz="40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Здоровый образ жизни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Избегайте стрессов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Полноценная пища, богатая белками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Нормальная физическая нагрузка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Проветривайте комнаты, где вы работаете и отдыхаете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81922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60388"/>
            <a:ext cx="5540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4982160" y="2167767"/>
            <a:ext cx="1263085" cy="34072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125" y="1989138"/>
            <a:ext cx="1008063" cy="3551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26" name="TextBox 10"/>
          <p:cNvSpPr txBox="1">
            <a:spLocks noChangeArrowheads="1"/>
          </p:cNvSpPr>
          <p:nvPr/>
        </p:nvSpPr>
        <p:spPr bwMode="auto">
          <a:xfrm>
            <a:off x="6259513" y="6067425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  <a:endParaRPr lang="ru-RU" sz="2000" b="1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5" y="1858963"/>
            <a:ext cx="3384550" cy="4449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Туберкулёз (от лат. </a:t>
            </a:r>
            <a:r>
              <a:rPr lang="ru-RU" sz="2000" dirty="0" err="1">
                <a:latin typeface="Book Antiqua" pitchFamily="18" charset="0"/>
              </a:rPr>
              <a:t>tuberculum</a:t>
            </a:r>
            <a:r>
              <a:rPr lang="ru-RU" sz="2000" dirty="0">
                <a:latin typeface="Book Antiqua" pitchFamily="18" charset="0"/>
              </a:rPr>
              <a:t> — бугорок) — широко распространённое в мире инфекционное заболевание, вызываемое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микобактериями туберкулеза</a:t>
            </a:r>
            <a:r>
              <a:rPr lang="ru-RU" sz="2000" dirty="0">
                <a:latin typeface="Book Antiqua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 Туберкулёз обычно поражает лёгкие, реже - затрагивает другие органы и системы.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95951" y="785018"/>
            <a:ext cx="3384550" cy="22839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Старые названия: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бугорчатка</a:t>
            </a:r>
            <a:r>
              <a:rPr lang="ru-RU" sz="2800" dirty="0">
                <a:latin typeface="Book Antiqua" pitchFamily="18" charset="0"/>
              </a:rPr>
              <a:t> 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чахотка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1340768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58775" y="332656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Туберкулез – что это?</a:t>
            </a:r>
            <a:endParaRPr lang="ru-RU" sz="4000" dirty="0">
              <a:latin typeface="+mn-lt"/>
            </a:endParaRPr>
          </a:p>
        </p:txBody>
      </p:sp>
      <p:pic>
        <p:nvPicPr>
          <p:cNvPr id="63494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5" y="2348880"/>
            <a:ext cx="503237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781300"/>
            <a:ext cx="2400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0764" y="3379513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На</a:t>
            </a:r>
            <a:r>
              <a:rPr lang="ru-RU" sz="2800" i="1" dirty="0">
                <a:latin typeface="Book Antiqua" pitchFamily="18" charset="0"/>
              </a:rPr>
              <a:t>у</a:t>
            </a:r>
            <a:r>
              <a:rPr lang="ru-RU" sz="2800" dirty="0">
                <a:latin typeface="Book Antiqua" pitchFamily="18" charset="0"/>
              </a:rPr>
              <a:t>ка о туберкулезе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фтизиатрия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642" y="5133975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(греч. -  </a:t>
            </a:r>
            <a:r>
              <a:rPr lang="en-US" sz="2800" dirty="0" err="1">
                <a:latin typeface="Book Antiqua" pitchFamily="18" charset="0"/>
              </a:rPr>
              <a:t>phtisis</a:t>
            </a:r>
            <a:r>
              <a:rPr lang="en-US" sz="2800" dirty="0">
                <a:latin typeface="Book Antiqua" pitchFamily="18" charset="0"/>
              </a:rPr>
              <a:t> 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истощение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рус. 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чахнуть</a:t>
            </a:r>
            <a:r>
              <a:rPr lang="ru-RU" sz="2800" dirty="0">
                <a:latin typeface="Book Antiqua" pitchFamily="18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945482" y="3225006"/>
            <a:ext cx="381000" cy="214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31194" y="5026819"/>
            <a:ext cx="381000" cy="2143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12" grpId="2" animBg="1"/>
      <p:bldP spid="14" grpId="2" animBg="1"/>
      <p:bldP spid="3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388" y="1628775"/>
            <a:ext cx="8785225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Тема "чахотки" была отражена в произведениях Достоевского, Диккенса, Дюма, в полотнах художников </a:t>
            </a:r>
            <a:r>
              <a:rPr lang="ru-RU" sz="2400" dirty="0" err="1">
                <a:latin typeface="Book Antiqua" pitchFamily="18" charset="0"/>
              </a:rPr>
              <a:t>Клодта</a:t>
            </a:r>
            <a:r>
              <a:rPr lang="ru-RU" sz="2400" dirty="0">
                <a:latin typeface="Book Antiqua" pitchFamily="18" charset="0"/>
              </a:rPr>
              <a:t>, Максимова, Поленова, в операх Верди и </a:t>
            </a:r>
            <a:r>
              <a:rPr lang="ru-RU" sz="2400" dirty="0" err="1">
                <a:latin typeface="Book Antiqua" pitchFamily="18" charset="0"/>
              </a:rPr>
              <a:t>Пуччини</a:t>
            </a:r>
            <a:r>
              <a:rPr lang="ru-RU" sz="2000" dirty="0"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История туберкулеза</a:t>
            </a:r>
            <a:endParaRPr lang="ru-RU" sz="4000" dirty="0">
              <a:latin typeface="+mn-lt"/>
            </a:endParaRPr>
          </a:p>
        </p:txBody>
      </p:sp>
      <p:pic>
        <p:nvPicPr>
          <p:cNvPr id="65541" name="Рисунок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198938" y="3068638"/>
            <a:ext cx="2414587" cy="3111500"/>
            <a:chOff x="4199406" y="3068960"/>
            <a:chExt cx="2414416" cy="3111559"/>
          </a:xfrm>
        </p:grpSpPr>
        <p:pic>
          <p:nvPicPr>
            <p:cNvPr id="65552" name="Рисунок 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2491" y="3068960"/>
              <a:ext cx="2208245" cy="264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TextBox 2"/>
            <p:cNvSpPr txBox="1">
              <a:spLocks noChangeArrowheads="1"/>
            </p:cNvSpPr>
            <p:nvPr/>
          </p:nvSpPr>
          <p:spPr bwMode="auto">
            <a:xfrm>
              <a:off x="4199406" y="5718854"/>
              <a:ext cx="24144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В.Г. Белинский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098675" y="3068638"/>
            <a:ext cx="2778125" cy="2986087"/>
            <a:chOff x="2801102" y="3068960"/>
            <a:chExt cx="2778178" cy="2986408"/>
          </a:xfrm>
        </p:grpSpPr>
        <p:pic>
          <p:nvPicPr>
            <p:cNvPr id="65550" name="Рисунок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1102" y="3068960"/>
              <a:ext cx="1932806" cy="25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1" name="TextBox 16"/>
            <p:cNvSpPr txBox="1">
              <a:spLocks noChangeArrowheads="1"/>
            </p:cNvSpPr>
            <p:nvPr/>
          </p:nvSpPr>
          <p:spPr bwMode="auto">
            <a:xfrm>
              <a:off x="2902429" y="559370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А.П. Чехов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170613" y="3789363"/>
            <a:ext cx="3382962" cy="3071812"/>
            <a:chOff x="6170825" y="3789040"/>
            <a:chExt cx="3382282" cy="3072648"/>
          </a:xfrm>
        </p:grpSpPr>
        <p:pic>
          <p:nvPicPr>
            <p:cNvPr id="65548" name="Рисунок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70825" y="3789040"/>
              <a:ext cx="2952328" cy="283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9" name="TextBox 17"/>
            <p:cNvSpPr txBox="1">
              <a:spLocks noChangeArrowheads="1"/>
            </p:cNvSpPr>
            <p:nvPr/>
          </p:nvSpPr>
          <p:spPr bwMode="auto">
            <a:xfrm>
              <a:off x="6876256" y="640002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Ф. Шопен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0" y="3987800"/>
            <a:ext cx="2908300" cy="2873375"/>
            <a:chOff x="4561858" y="3182021"/>
            <a:chExt cx="2907954" cy="2873346"/>
          </a:xfrm>
        </p:grpSpPr>
        <p:pic>
          <p:nvPicPr>
            <p:cNvPr id="65546" name="Рисунок 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16016" y="3182021"/>
              <a:ext cx="1944216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TextBox 18"/>
            <p:cNvSpPr txBox="1">
              <a:spLocks noChangeArrowheads="1"/>
            </p:cNvSpPr>
            <p:nvPr/>
          </p:nvSpPr>
          <p:spPr bwMode="auto">
            <a:xfrm>
              <a:off x="4561858" y="5593702"/>
              <a:ext cx="29079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Н.А. Добролюбов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6573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Роберт Кох открывает возбудителя туберкулеза!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773238"/>
            <a:ext cx="442118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3800" y="2165350"/>
            <a:ext cx="3889375" cy="447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Роберт Кох выступил на  заседании Берлинского физиологического общества с сенсационным сообщением: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ему удалось выделить бактерию, вызывающую туберкулез.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Заявление Коха встретила всеобщая восторженная тишина.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Открытые бациллы получили название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палочек Коха</a:t>
            </a:r>
            <a:r>
              <a:rPr lang="ru-RU" sz="2000" dirty="0">
                <a:latin typeface="Book Antiqua" pitchFamily="18" charset="0"/>
              </a:rPr>
              <a:t>».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388" y="1584325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566" name="TextBox 13"/>
          <p:cNvSpPr txBox="1">
            <a:spLocks noChangeArrowheads="1"/>
          </p:cNvSpPr>
          <p:nvPr/>
        </p:nvSpPr>
        <p:spPr bwMode="auto">
          <a:xfrm>
            <a:off x="4751388" y="1624013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24 марта 1882 год</a:t>
            </a:r>
          </a:p>
        </p:txBody>
      </p:sp>
      <p:pic>
        <p:nvPicPr>
          <p:cNvPr id="66567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День белой ромашки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7594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586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4581">
            <a:off x="3414713" y="1184275"/>
            <a:ext cx="39385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238" y="2232025"/>
            <a:ext cx="32131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925" y="3433763"/>
            <a:ext cx="19526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80564">
            <a:off x="5724525" y="2087563"/>
            <a:ext cx="32131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388" y="5334000"/>
            <a:ext cx="87852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Белая ромашка – как символ борьбы с туберкулезом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Группа 19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День белой ромашки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8619" name="Рисунок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" y="1628775"/>
            <a:ext cx="76200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888" y="1654175"/>
            <a:ext cx="81311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6888" y="1620838"/>
            <a:ext cx="8288337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1484784"/>
            <a:ext cx="50180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1556792"/>
            <a:ext cx="378301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79388" y="1484313"/>
            <a:ext cx="9144000" cy="5648325"/>
            <a:chOff x="179512" y="1484784"/>
            <a:chExt cx="9144000" cy="5647677"/>
          </a:xfrm>
        </p:grpSpPr>
        <p:pic>
          <p:nvPicPr>
            <p:cNvPr id="69642" name="Рисунок 9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484784"/>
              <a:ext cx="9144000" cy="423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43" name="Рисунок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041" y="5589240"/>
              <a:ext cx="7999918" cy="154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3348038" y="3429000"/>
            <a:ext cx="2592387" cy="17287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556792"/>
            <a:ext cx="8712968" cy="51125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 оценке ВОЗ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за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2020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год: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•было выявлено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104320</a:t>
            </a:r>
            <a:r>
              <a:rPr lang="ru-RU" sz="2400" dirty="0">
                <a:latin typeface="Book Antiqua" pitchFamily="18" charset="0"/>
              </a:rPr>
              <a:t>  новых случаев заболевания туберкулезом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240 237</a:t>
            </a:r>
            <a:r>
              <a:rPr lang="ru-RU" sz="2400" dirty="0">
                <a:latin typeface="Book Antiqua" pitchFamily="18" charset="0"/>
              </a:rPr>
              <a:t> больных туберкулезом, состоят на учете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20 270 </a:t>
            </a:r>
            <a:r>
              <a:rPr lang="ru-RU" sz="2400" dirty="0">
                <a:latin typeface="Book Antiqua" pitchFamily="18" charset="0"/>
              </a:rPr>
              <a:t>человек умерло от туберкулеза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Это означает, что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ежедневно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в 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383 </a:t>
            </a:r>
            <a:r>
              <a:rPr lang="ru-RU" sz="2400" dirty="0">
                <a:latin typeface="Book Antiqua" pitchFamily="18" charset="0"/>
              </a:rPr>
              <a:t>человека узнают о том, что больны туберкулезом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55</a:t>
            </a:r>
            <a:r>
              <a:rPr lang="ru-RU" sz="2400" dirty="0">
                <a:latin typeface="Book Antiqua" pitchFamily="18" charset="0"/>
              </a:rPr>
              <a:t> человек умирают от туберкулеза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Каждый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час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16</a:t>
            </a:r>
            <a:r>
              <a:rPr lang="ru-RU" sz="2400" dirty="0">
                <a:latin typeface="Book Antiqua" pitchFamily="18" charset="0"/>
              </a:rPr>
              <a:t> человек слышат диагноз “туберкулез”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•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2-3 </a:t>
            </a:r>
            <a:r>
              <a:rPr lang="ru-RU" sz="2400" dirty="0">
                <a:latin typeface="Book Antiqua" pitchFamily="18" charset="0"/>
              </a:rPr>
              <a:t>человека в России умирают от него</a:t>
            </a: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Статистика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9641" name="Рисунок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4848" y="809193"/>
            <a:ext cx="8229600" cy="30152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n-ea"/>
                <a:cs typeface="+mn-cs"/>
              </a:rPr>
              <a:t>ВАЖНО: </a:t>
            </a:r>
            <a:r>
              <a:rPr lang="ru-RU" sz="4000" dirty="0" smtClean="0">
                <a:latin typeface="Book Antiqua" pitchFamily="18" charset="0"/>
                <a:ea typeface="+mn-ea"/>
                <a:cs typeface="+mn-cs"/>
              </a:rPr>
              <a:t>Если туберкулез не лечить, то один больной с активной формой заболевания заражает, в среднем, 10-15 человек в год.</a:t>
            </a:r>
            <a:endParaRPr lang="ru-RU" sz="4000" dirty="0">
              <a:latin typeface="Book Antiqua" pitchFamily="18" charset="0"/>
              <a:ea typeface="+mn-ea"/>
              <a:cs typeface="+mn-cs"/>
            </a:endParaRPr>
          </a:p>
        </p:txBody>
      </p:sp>
      <p:pic>
        <p:nvPicPr>
          <p:cNvPr id="70658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0388" y="3198813"/>
            <a:ext cx="3438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750888"/>
            <a:ext cx="67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Как можно заразиться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1697" name="Рисунок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8" y="49688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863" y="5180013"/>
            <a:ext cx="2152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5683250"/>
            <a:ext cx="18748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5588" y="1543050"/>
            <a:ext cx="87090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Основной источник заражения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человек</a:t>
            </a: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, который болеет туберкулезом легких.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065463" y="2419350"/>
            <a:ext cx="3168650" cy="3168650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  <a:lumMod val="14000"/>
                  <a:lumOff val="86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81475" y="2773363"/>
            <a:ext cx="939800" cy="2517775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925" y="2547938"/>
            <a:ext cx="2041525" cy="603250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4750" y="2547938"/>
            <a:ext cx="2041525" cy="603250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0438" y="3492500"/>
            <a:ext cx="1298575" cy="598488"/>
          </a:xfrm>
          <a:prstGeom prst="rect">
            <a:avLst/>
          </a:prstGeom>
          <a:noFill/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8963" y="3492500"/>
            <a:ext cx="2043112" cy="598488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83213" y="4383088"/>
            <a:ext cx="2035175" cy="596900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89125" y="4383088"/>
            <a:ext cx="2146300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572</Words>
  <Application>Microsoft Office PowerPoint</Application>
  <PresentationFormat>Экран (4:3)</PresentationFormat>
  <Paragraphs>86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1_Тема Office</vt:lpstr>
      <vt:lpstr>3_Тема Office</vt:lpstr>
      <vt:lpstr>5_Тема Office</vt:lpstr>
      <vt:lpstr>Туберкулез в юношеском возрасте</vt:lpstr>
      <vt:lpstr>Слайд 2</vt:lpstr>
      <vt:lpstr>Слайд 3</vt:lpstr>
      <vt:lpstr>Роберт Кох открывает возбудителя туберкулеза!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Всемирный день борьбы с туберкулезом</dc:title>
  <dc:creator>Валя</dc:creator>
  <cp:lastModifiedBy>Admin</cp:lastModifiedBy>
  <cp:revision>95</cp:revision>
  <dcterms:created xsi:type="dcterms:W3CDTF">2014-03-08T12:52:47Z</dcterms:created>
  <dcterms:modified xsi:type="dcterms:W3CDTF">2021-10-18T09:16:35Z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3587165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